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2"/>
  </p:notesMasterIdLst>
  <p:sldIdLst>
    <p:sldId id="256" r:id="rId2"/>
    <p:sldId id="258" r:id="rId3"/>
    <p:sldId id="259" r:id="rId4"/>
    <p:sldId id="264" r:id="rId5"/>
    <p:sldId id="260" r:id="rId6"/>
    <p:sldId id="274" r:id="rId7"/>
    <p:sldId id="265" r:id="rId8"/>
    <p:sldId id="267" r:id="rId9"/>
    <p:sldId id="266" r:id="rId10"/>
    <p:sldId id="275" r:id="rId11"/>
    <p:sldId id="268" r:id="rId12"/>
    <p:sldId id="276" r:id="rId13"/>
    <p:sldId id="269" r:id="rId14"/>
    <p:sldId id="270" r:id="rId15"/>
    <p:sldId id="271" r:id="rId16"/>
    <p:sldId id="272" r:id="rId17"/>
    <p:sldId id="273" r:id="rId18"/>
    <p:sldId id="261" r:id="rId19"/>
    <p:sldId id="262" r:id="rId20"/>
    <p:sldId id="263" r:id="rId21"/>
  </p:sldIdLst>
  <p:sldSz cx="9144000" cy="5143500" type="screen16x9"/>
  <p:notesSz cx="6858000" cy="9144000"/>
  <p:embeddedFontLst>
    <p:embeddedFont>
      <p:font typeface="Rubik" panose="020B0604020202020204" charset="-79"/>
      <p:regular r:id="rId23"/>
      <p:bold r:id="rId24"/>
      <p:italic r:id="rId25"/>
      <p:boldItalic r:id="rId26"/>
    </p:embeddedFont>
    <p:embeddedFont>
      <p:font typeface="Rubik Light" panose="020B0604020202020204" charset="-79"/>
      <p:regular r:id="rId27"/>
      <p:bold r:id="rId28"/>
      <p:italic r:id="rId29"/>
      <p:boldItalic r:id="rId30"/>
    </p:embeddedFont>
    <p:embeddedFont>
      <p:font typeface="Rubik Medium" panose="020B0604020202020204" charset="-79"/>
      <p:regular r:id="rId31"/>
      <p:bold r:id="rId32"/>
      <p:italic r:id="rId33"/>
      <p:boldItalic r:id="rId34"/>
    </p:embeddedFont>
    <p:embeddedFont>
      <p:font typeface="Rubik SemiBold" panose="020B0604020202020204" charset="-79"/>
      <p:regular r:id="rId35"/>
      <p:bold r:id="rId36"/>
      <p:italic r:id="rId37"/>
      <p:boldItalic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581" y="65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12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font" Target="fonts/font1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font" Target="fonts/font15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1356d9b0f1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21356d9b0f1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200da5092a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2200da5092a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13439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200da5092a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2200da5092a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11489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200da5092a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2200da5092a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76974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200da5092a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2200da5092a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36391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200da5092a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2200da5092a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885100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200da5092a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2200da5092a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35275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200da5092a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2200da5092a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1801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200da5092a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2200da5092a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085884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2655c8f53a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2655c8f53a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200da5092a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2200da5092a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200da5092a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2200da5092a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200da5092a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2200da5092a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200da5092a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2200da5092a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200da5092a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2200da5092a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47944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200da5092a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2200da5092a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200da5092a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2200da5092a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87937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200da5092a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2200da5092a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39086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200da5092a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2200da5092a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623290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200da5092a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2200da5092a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8888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4.png"/><Relationship Id="rId9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7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1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27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5.png"/><Relationship Id="rId5" Type="http://schemas.openxmlformats.org/officeDocument/2006/relationships/image" Target="../media/image4.png"/><Relationship Id="rId4" Type="http://schemas.openxmlformats.org/officeDocument/2006/relationships/image" Target="../media/image1.png"/><Relationship Id="rId9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9.png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0.png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1.png"/><Relationship Id="rId5" Type="http://schemas.openxmlformats.org/officeDocument/2006/relationships/hyperlink" Target="https://github.com/sanvif-dot/FinalTask_IDX-Partners_DE" TargetMode="External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Relationship Id="rId5" Type="http://schemas.openxmlformats.org/officeDocument/2006/relationships/hyperlink" Target="https://drive.google.com/file/d/1Q5r06amkF1qs_qZtj7fkJm_YLMGonKIC/view?usp=share_link" TargetMode="Externa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drive.google.com/file/d/1mzTvCvc0VNwTEutCrXNoN6-dclvCqv1G/view?usp=sharing" TargetMode="External"/><Relationship Id="rId13" Type="http://schemas.microsoft.com/office/2007/relationships/hdphoto" Target="../media/hdphoto2.wdp"/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12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.jpeg"/><Relationship Id="rId11" Type="http://schemas.openxmlformats.org/officeDocument/2006/relationships/hyperlink" Target="https://www.linkedin.com/in/muh-sanvi-fahrudin-b5a409113/" TargetMode="External"/><Relationship Id="rId5" Type="http://schemas.openxmlformats.org/officeDocument/2006/relationships/image" Target="../media/image5.JPG"/><Relationship Id="rId10" Type="http://schemas.microsoft.com/office/2007/relationships/hdphoto" Target="../media/hdphoto1.wdp"/><Relationship Id="rId4" Type="http://schemas.openxmlformats.org/officeDocument/2006/relationships/image" Target="../media/image4.png"/><Relationship Id="rId9" Type="http://schemas.openxmlformats.org/officeDocument/2006/relationships/image" Target="../media/image8.png"/><Relationship Id="rId1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9FAB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9800" y="186500"/>
            <a:ext cx="1399901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/>
          <p:nvPr/>
        </p:nvSpPr>
        <p:spPr>
          <a:xfrm>
            <a:off x="517900" y="1240216"/>
            <a:ext cx="6169086" cy="1661963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3200" b="1" dirty="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Create Data Warehouse using Microsoft SQL and ETL job using Talend</a:t>
            </a:r>
            <a:endParaRPr lang="en-ID" sz="1200" dirty="0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57" name="Google Shape;57;p13"/>
          <p:cNvSpPr txBox="1"/>
          <p:nvPr/>
        </p:nvSpPr>
        <p:spPr>
          <a:xfrm>
            <a:off x="517899" y="2925548"/>
            <a:ext cx="5101123" cy="56935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2500" dirty="0">
                <a:solidFill>
                  <a:schemeClr val="lt1"/>
                </a:solidFill>
                <a:latin typeface="Rubik SemiBold"/>
                <a:ea typeface="Rubik SemiBold"/>
                <a:cs typeface="Rubik SemiBold"/>
                <a:sym typeface="Rubik SemiBold"/>
              </a:rPr>
              <a:t>Virtual Internship Experience</a:t>
            </a:r>
            <a:endParaRPr sz="2500" dirty="0">
              <a:solidFill>
                <a:schemeClr val="lt1"/>
              </a:solidFill>
              <a:latin typeface="Rubik SemiBold"/>
              <a:ea typeface="Rubik SemiBold"/>
              <a:cs typeface="Rubik SemiBold"/>
              <a:sym typeface="Rubik SemiBold"/>
            </a:endParaRPr>
          </a:p>
        </p:txBody>
      </p:sp>
      <p:sp>
        <p:nvSpPr>
          <p:cNvPr id="58" name="Google Shape;58;p13"/>
          <p:cNvSpPr/>
          <p:nvPr/>
        </p:nvSpPr>
        <p:spPr>
          <a:xfrm>
            <a:off x="6757125" y="-621925"/>
            <a:ext cx="3135000" cy="3051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13"/>
          <p:cNvSpPr txBox="1"/>
          <p:nvPr/>
        </p:nvSpPr>
        <p:spPr>
          <a:xfrm>
            <a:off x="1769125" y="172450"/>
            <a:ext cx="4578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Rubik SemiBold"/>
                <a:ea typeface="Rubik SemiBold"/>
                <a:cs typeface="Rubik SemiBold"/>
                <a:sym typeface="Rubik SemiBold"/>
              </a:rPr>
              <a:t>X</a:t>
            </a:r>
            <a:endParaRPr sz="3000">
              <a:solidFill>
                <a:schemeClr val="lt1"/>
              </a:solidFill>
              <a:latin typeface="Rubik SemiBold"/>
              <a:ea typeface="Rubik SemiBold"/>
              <a:cs typeface="Rubik SemiBold"/>
              <a:sym typeface="Rubik SemiBold"/>
            </a:endParaRPr>
          </a:p>
        </p:txBody>
      </p:sp>
      <p:sp>
        <p:nvSpPr>
          <p:cNvPr id="60" name="Google Shape;60;p13"/>
          <p:cNvSpPr txBox="1"/>
          <p:nvPr/>
        </p:nvSpPr>
        <p:spPr>
          <a:xfrm>
            <a:off x="517899" y="3696663"/>
            <a:ext cx="4392000" cy="92329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rPr>
              <a:t>Presented by</a:t>
            </a:r>
            <a:endParaRPr sz="2000" dirty="0">
              <a:solidFill>
                <a:schemeClr val="lt1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rPr>
              <a:t>Muh Sanvi Fahrudin</a:t>
            </a:r>
            <a:endParaRPr sz="2800" dirty="0">
              <a:solidFill>
                <a:schemeClr val="lt1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61" name="Google Shape;61;p13"/>
          <p:cNvSpPr/>
          <p:nvPr/>
        </p:nvSpPr>
        <p:spPr>
          <a:xfrm>
            <a:off x="2329775" y="225100"/>
            <a:ext cx="1538100" cy="5412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ubik Medium"/>
                <a:ea typeface="Rubik Medium"/>
                <a:cs typeface="Rubik Medium"/>
                <a:sym typeface="Rubik Medium"/>
              </a:rPr>
              <a:t>Logo Company</a:t>
            </a:r>
            <a:endParaRPr>
              <a:solidFill>
                <a:schemeClr val="lt1"/>
              </a:solidFill>
              <a:latin typeface="Rubik Medium"/>
              <a:ea typeface="Rubik Medium"/>
              <a:cs typeface="Rubik Medium"/>
              <a:sym typeface="Rubik Medium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7B6E390-68EA-738E-CF25-4136491DA5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05" t="39824" r="4113" b="38881"/>
          <a:stretch/>
        </p:blipFill>
        <p:spPr bwMode="auto">
          <a:xfrm>
            <a:off x="2246349" y="186500"/>
            <a:ext cx="2582657" cy="632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7"/>
          <p:cNvPicPr preferRelativeResize="0"/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7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3FC797-E5C1-CB27-3030-7568563C73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633849"/>
            <a:ext cx="8520600" cy="572700"/>
          </a:xfrm>
        </p:spPr>
        <p:txBody>
          <a:bodyPr>
            <a:normAutofit fontScale="90000"/>
          </a:bodyPr>
          <a:lstStyle/>
          <a:p>
            <a:r>
              <a:rPr lang="en-US" sz="2200" dirty="0"/>
              <a:t>2) Create a Database named </a:t>
            </a:r>
            <a:r>
              <a:rPr lang="en-US" sz="2200" dirty="0" err="1"/>
              <a:t>DWH_Project</a:t>
            </a:r>
            <a:r>
              <a:rPr lang="en-US" sz="2200" dirty="0"/>
              <a:t>, as well create Fact and Dimension   Tables from existing tables in staging database</a:t>
            </a:r>
            <a:br>
              <a:rPr lang="en-US" sz="2800" dirty="0"/>
            </a:br>
            <a:br>
              <a:rPr lang="en-US" sz="2800" dirty="0"/>
            </a:br>
            <a:endParaRPr lang="en-ID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373B64-4639-6EF6-33BD-FEF5C88CCE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151" y="1510747"/>
            <a:ext cx="3021497" cy="169959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6547885-9E83-007E-BB6E-7EDBADE8B7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75083" y="1510747"/>
            <a:ext cx="3021497" cy="169959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7BEB9F7-D4F7-9CAD-6350-84623E19162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8152" y="3359228"/>
            <a:ext cx="3021498" cy="169959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4B7B639-D177-A8C8-A8B0-F9038168F17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75083" y="3359228"/>
            <a:ext cx="3021496" cy="169959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CD36850-52B4-96E0-2E07-789B6D2FE5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792" y="1273231"/>
            <a:ext cx="6654659" cy="374324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65AAF7C-188D-DFB7-7798-969ADDF0FB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5211" y="1294403"/>
            <a:ext cx="6654660" cy="374324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CC0A3DE-4D1A-457E-6D02-167E92AA35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44671" y="1273231"/>
            <a:ext cx="6654662" cy="374324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4271370-90DA-A566-2830-867CCE5074A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67464" y="1315575"/>
            <a:ext cx="6654658" cy="3743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166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7"/>
          <p:cNvPicPr preferRelativeResize="0"/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7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3FC797-E5C1-CB27-3030-7568563C73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633849"/>
            <a:ext cx="8520600" cy="572700"/>
          </a:xfrm>
        </p:spPr>
        <p:txBody>
          <a:bodyPr>
            <a:normAutofit fontScale="90000"/>
          </a:bodyPr>
          <a:lstStyle/>
          <a:p>
            <a:r>
              <a:rPr lang="en-US" sz="2200" dirty="0"/>
              <a:t>2) Create a Database named </a:t>
            </a:r>
            <a:r>
              <a:rPr lang="en-US" sz="2200" dirty="0" err="1"/>
              <a:t>DWH_Project</a:t>
            </a:r>
            <a:r>
              <a:rPr lang="en-US" sz="2200" dirty="0"/>
              <a:t>, as well create Fact and Dimension   Tables from existing tables in staging database</a:t>
            </a:r>
            <a:br>
              <a:rPr lang="en-US" sz="2800" dirty="0"/>
            </a:br>
            <a:br>
              <a:rPr lang="en-US" sz="2800" dirty="0"/>
            </a:br>
            <a:endParaRPr lang="en-ID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4CDE04-2563-DBF8-B134-E744298B0C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662" y="1360774"/>
            <a:ext cx="3145519" cy="17693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84C15E5-25DB-BED4-F85F-E1DB8832DA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99699" y="1360774"/>
            <a:ext cx="3145519" cy="17693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151A6BA-6C2A-BA03-F59E-6524D0365D5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289" y="3269477"/>
            <a:ext cx="3151892" cy="177293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4386842-F0DC-14FE-4F0A-68AEFC45E24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99699" y="3269477"/>
            <a:ext cx="3145520" cy="176935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3DA0FCD-FA0A-2A37-4640-3161C04C97D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09246" y="2209872"/>
            <a:ext cx="4055165" cy="228103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0B06C97-4581-415E-2B33-CFEB8FA775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8909" y="1358907"/>
            <a:ext cx="6274952" cy="352966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5060C8A-485A-843A-6656-1DA33E8064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2603" y="1330236"/>
            <a:ext cx="6274953" cy="352966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DAD77DB-16BE-2817-55CA-B3B29F0EEFB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8072" y="1363604"/>
            <a:ext cx="6287667" cy="353681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6BB9EFB-5562-7DDD-D09E-93DF9CE9CCD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94171" y="1374280"/>
            <a:ext cx="6274955" cy="352966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51D9257-FD6A-E600-1910-6523BB907A6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67394" y="1152616"/>
            <a:ext cx="6764906" cy="3805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268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5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6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7"/>
          <p:cNvPicPr preferRelativeResize="0"/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7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3FC797-E5C1-CB27-3030-7568563C73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633849"/>
            <a:ext cx="8520600" cy="572700"/>
          </a:xfrm>
        </p:spPr>
        <p:txBody>
          <a:bodyPr>
            <a:normAutofit fontScale="90000"/>
          </a:bodyPr>
          <a:lstStyle/>
          <a:p>
            <a:r>
              <a:rPr lang="en-US" sz="2200" dirty="0"/>
              <a:t>3) </a:t>
            </a:r>
            <a:r>
              <a:rPr lang="en-US" sz="2400" dirty="0"/>
              <a:t>Create an ETL Job in the </a:t>
            </a:r>
            <a:r>
              <a:rPr lang="en-US" sz="2400" dirty="0" err="1"/>
              <a:t>talend</a:t>
            </a:r>
            <a:r>
              <a:rPr lang="en-US" sz="2400" dirty="0"/>
              <a:t> application to move data from Staging to Data Warehouse</a:t>
            </a:r>
            <a:br>
              <a:rPr lang="en-US" sz="2800" dirty="0"/>
            </a:br>
            <a:br>
              <a:rPr lang="en-US" sz="2800" dirty="0"/>
            </a:br>
            <a:endParaRPr lang="en-ID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CBD1C70-6360-01D1-41DC-59920334E26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6193" t="9894" r="7476" b="32754"/>
          <a:stretch/>
        </p:blipFill>
        <p:spPr>
          <a:xfrm>
            <a:off x="1409991" y="1360774"/>
            <a:ext cx="6454416" cy="3696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786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7"/>
          <p:cNvPicPr preferRelativeResize="0"/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7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3FC797-E5C1-CB27-3030-7568563C73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633849"/>
            <a:ext cx="8520600" cy="572700"/>
          </a:xfrm>
        </p:spPr>
        <p:txBody>
          <a:bodyPr>
            <a:normAutofit fontScale="90000"/>
          </a:bodyPr>
          <a:lstStyle/>
          <a:p>
            <a:r>
              <a:rPr lang="en-US" sz="2200" dirty="0"/>
              <a:t>3) </a:t>
            </a:r>
            <a:r>
              <a:rPr lang="en-US" sz="2400" dirty="0"/>
              <a:t>Create an ETL Job in the </a:t>
            </a:r>
            <a:r>
              <a:rPr lang="en-US" sz="2400" dirty="0" err="1"/>
              <a:t>talend</a:t>
            </a:r>
            <a:r>
              <a:rPr lang="en-US" sz="2400" dirty="0"/>
              <a:t> application to move data from Staging to Data Warehouse</a:t>
            </a:r>
            <a:br>
              <a:rPr lang="en-US" sz="2800" dirty="0"/>
            </a:br>
            <a:br>
              <a:rPr lang="en-US" sz="2800" dirty="0"/>
            </a:br>
            <a:endParaRPr lang="en-ID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FBEA4E-E8F4-061F-7C45-0AEF6FB6A5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4685" y="1474470"/>
            <a:ext cx="2926384" cy="16460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F7870ED-B4AF-728B-2DE2-251856615C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48943" y="1474469"/>
            <a:ext cx="2926384" cy="164609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6BC3301-4002-825E-BFBF-FCFE7FC4A3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38499" y="3234961"/>
            <a:ext cx="3189577" cy="179413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5E62CD2-42FF-D8E8-C32F-03A9622D61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4685" y="1444381"/>
            <a:ext cx="6203531" cy="34894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8D65139-0CCF-CD82-2730-A4505C25E9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12855" y="1265543"/>
            <a:ext cx="6504696" cy="36588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8E38C9A-90C6-533E-67A6-C766848804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06057" y="1235520"/>
            <a:ext cx="6611445" cy="3718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224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7"/>
          <p:cNvPicPr preferRelativeResize="0"/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7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3FC797-E5C1-CB27-3030-7568563C73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633849"/>
            <a:ext cx="8520600" cy="572700"/>
          </a:xfrm>
        </p:spPr>
        <p:txBody>
          <a:bodyPr>
            <a:normAutofit fontScale="90000"/>
          </a:bodyPr>
          <a:lstStyle/>
          <a:p>
            <a:r>
              <a:rPr lang="en-US" sz="2200" dirty="0"/>
              <a:t>3) </a:t>
            </a:r>
            <a:r>
              <a:rPr lang="en-US" sz="2400" dirty="0"/>
              <a:t>Create an ETL Job in the </a:t>
            </a:r>
            <a:r>
              <a:rPr lang="en-US" sz="2400" dirty="0" err="1"/>
              <a:t>talend</a:t>
            </a:r>
            <a:r>
              <a:rPr lang="en-US" sz="2400" dirty="0"/>
              <a:t> application to move data from Staging to Data Warehouse</a:t>
            </a:r>
            <a:br>
              <a:rPr lang="en-US" sz="2800" dirty="0"/>
            </a:br>
            <a:br>
              <a:rPr lang="en-US" sz="2800" dirty="0"/>
            </a:br>
            <a:endParaRPr lang="en-ID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611C5B-523B-AF74-0247-FC7B22B202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498" y="1396057"/>
            <a:ext cx="3254956" cy="18309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B775C81-F8C7-CF60-6031-B466F1DDA1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62544" y="1360774"/>
            <a:ext cx="3254957" cy="183091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2252362-318C-A360-08A4-482E943835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6498" y="3288737"/>
            <a:ext cx="3254956" cy="183091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D9CE169-4CA7-2196-277E-0D29A08CDDB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62544" y="3331470"/>
            <a:ext cx="3159540" cy="177724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200C1C1-703A-3BA3-22D8-D578FA17EA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659" y="1080775"/>
            <a:ext cx="6899059" cy="388072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3F5EA5A-ADC3-846E-C82F-4F20F796A5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400" y="1045986"/>
            <a:ext cx="6899061" cy="388072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C6175A-668B-7A82-40E4-C5EDF58C79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78413" y="1013850"/>
            <a:ext cx="6899059" cy="38807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A98E7D6-2A87-37C6-07A1-A318B58AC3F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47181" y="1174925"/>
            <a:ext cx="6696819" cy="3766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447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5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A4E6773B-8EE3-B16B-36F8-423F77F64E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193" t="9894" r="7476" b="32754"/>
          <a:stretch/>
        </p:blipFill>
        <p:spPr>
          <a:xfrm>
            <a:off x="2913727" y="2321007"/>
            <a:ext cx="3009689" cy="1723652"/>
          </a:xfrm>
          <a:prstGeom prst="rect">
            <a:avLst/>
          </a:prstGeom>
        </p:spPr>
      </p:pic>
      <p:pic>
        <p:nvPicPr>
          <p:cNvPr id="102" name="Google Shape;102;p17"/>
          <p:cNvPicPr preferRelativeResize="0"/>
          <p:nvPr/>
        </p:nvPicPr>
        <p:blipFill>
          <a:blip r:embed="rId4">
            <a:alphaModFix amt="10000"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7"/>
          <p:cNvPicPr preferRelativeResize="0"/>
          <p:nvPr/>
        </p:nvPicPr>
        <p:blipFill rotWithShape="1">
          <a:blip r:embed="rId5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3FC797-E5C1-CB27-3030-7568563C73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633849"/>
            <a:ext cx="8520600" cy="572700"/>
          </a:xfrm>
        </p:spPr>
        <p:txBody>
          <a:bodyPr>
            <a:normAutofit fontScale="90000"/>
          </a:bodyPr>
          <a:lstStyle/>
          <a:p>
            <a:r>
              <a:rPr lang="en-US" sz="2200" dirty="0"/>
              <a:t>3) </a:t>
            </a:r>
            <a:r>
              <a:rPr lang="en-US" sz="2400" dirty="0"/>
              <a:t>Create an ETL Job in the </a:t>
            </a:r>
            <a:r>
              <a:rPr lang="en-US" sz="2400" dirty="0" err="1"/>
              <a:t>talend</a:t>
            </a:r>
            <a:r>
              <a:rPr lang="en-US" sz="2400" dirty="0"/>
              <a:t> application to move data from Staging to Data Warehouse</a:t>
            </a:r>
            <a:br>
              <a:rPr lang="en-US" sz="2800" dirty="0"/>
            </a:br>
            <a:br>
              <a:rPr lang="en-US" sz="2800" dirty="0"/>
            </a:br>
            <a:endParaRPr lang="en-ID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93BC10-2C35-BAF0-DFF5-6B25D65DFD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9344" y="1394704"/>
            <a:ext cx="3130165" cy="17607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6D9FF90-D9D0-4F9F-51EB-71EA65FF20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91482" y="1394704"/>
            <a:ext cx="3130165" cy="17607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E17403F-DC08-4758-F9A4-43897E18C92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9343" y="3216828"/>
            <a:ext cx="3130165" cy="176071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4D0BCF5-5E01-5670-525D-30494D6E3D8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91482" y="3216828"/>
            <a:ext cx="3130164" cy="176071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6B30333-7429-753F-6DBE-110904E0D9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063260"/>
            <a:ext cx="6890108" cy="38756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DF4E17F-F1AA-5B95-F614-51E913B75E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5233" y="1043958"/>
            <a:ext cx="6890108" cy="38756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E4661AE-0EF2-8533-04D1-30FC2FE549F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5277" y="1198183"/>
            <a:ext cx="6890107" cy="38756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FB9FD56-A257-79CE-C0E3-FD81C66BFE1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27396" y="1206549"/>
            <a:ext cx="6890106" cy="387568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CBD1C70-6360-01D1-41DC-59920334E2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193" t="9894" r="7476" b="32754"/>
          <a:stretch/>
        </p:blipFill>
        <p:spPr>
          <a:xfrm>
            <a:off x="1172766" y="1088367"/>
            <a:ext cx="6703544" cy="3839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043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5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7"/>
          <p:cNvPicPr preferRelativeResize="0"/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7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3FC797-E5C1-CB27-3030-7568563C73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633849"/>
            <a:ext cx="8520600" cy="572700"/>
          </a:xfrm>
        </p:spPr>
        <p:txBody>
          <a:bodyPr>
            <a:normAutofit fontScale="90000"/>
          </a:bodyPr>
          <a:lstStyle/>
          <a:p>
            <a:r>
              <a:rPr lang="en-US" sz="2200" dirty="0"/>
              <a:t>4) </a:t>
            </a:r>
            <a:r>
              <a:rPr lang="en-US" sz="2400" dirty="0"/>
              <a:t>Create a Store Procedure (SP) to display summary sales order based on delivery status.</a:t>
            </a:r>
            <a:endParaRPr lang="en-ID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1C84857-808A-E33E-4BBA-0BED757AFD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1182" y="1451434"/>
            <a:ext cx="6414760" cy="3608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4707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7"/>
          <p:cNvPicPr preferRelativeResize="0"/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7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3FC797-E5C1-CB27-3030-7568563C73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633849"/>
            <a:ext cx="8520600" cy="572700"/>
          </a:xfrm>
        </p:spPr>
        <p:txBody>
          <a:bodyPr>
            <a:normAutofit fontScale="90000"/>
          </a:bodyPr>
          <a:lstStyle/>
          <a:p>
            <a:r>
              <a:rPr lang="en-US" sz="2200" dirty="0"/>
              <a:t>4) </a:t>
            </a:r>
            <a:r>
              <a:rPr lang="en-US" sz="2400" dirty="0"/>
              <a:t>Create a Store Procedure (SP) to display summary sales order based on delivery status.</a:t>
            </a:r>
            <a:endParaRPr lang="en-ID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B5562A-982F-CC9C-FA73-BE5D3741FE4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5801" t="10042" r="7252" b="32689"/>
          <a:stretch/>
        </p:blipFill>
        <p:spPr>
          <a:xfrm>
            <a:off x="991182" y="1403009"/>
            <a:ext cx="6505502" cy="3680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811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8"/>
          <p:cNvPicPr preferRelativeResize="0"/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8"/>
          <p:cNvSpPr txBox="1"/>
          <p:nvPr/>
        </p:nvSpPr>
        <p:spPr>
          <a:xfrm>
            <a:off x="340500" y="1201824"/>
            <a:ext cx="8463000" cy="877200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6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 b="1" dirty="0">
                <a:latin typeface="Rubik"/>
                <a:ea typeface="Rubik"/>
                <a:cs typeface="Rubik"/>
                <a:sym typeface="Rubik"/>
              </a:rPr>
              <a:t>Insert Your Link Github Here</a:t>
            </a:r>
            <a:endParaRPr sz="4500" b="1" dirty="0"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12" name="Google Shape;112;p18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7099D28-3EE7-5D71-006A-11AF07BB1E58}"/>
              </a:ext>
            </a:extLst>
          </p:cNvPr>
          <p:cNvSpPr txBox="1"/>
          <p:nvPr/>
        </p:nvSpPr>
        <p:spPr>
          <a:xfrm>
            <a:off x="1359603" y="3811197"/>
            <a:ext cx="778439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2000" dirty="0">
                <a:hlinkClick r:id="rId5"/>
              </a:rPr>
              <a:t>https://github.com/sanvif-dot/FinalTask_IDX-Partners_DE</a:t>
            </a:r>
            <a:endParaRPr lang="en-ID" sz="20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1521D88-1D48-08AC-3EEC-E4A9D4E36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1670" y="2079024"/>
            <a:ext cx="28575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19"/>
          <p:cNvPicPr preferRelativeResize="0"/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/>
        </p:nvSpPr>
        <p:spPr>
          <a:xfrm>
            <a:off x="340500" y="1899838"/>
            <a:ext cx="8463000" cy="954300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6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b="1">
                <a:latin typeface="Rubik"/>
                <a:ea typeface="Rubik"/>
                <a:cs typeface="Rubik"/>
                <a:sym typeface="Rubik"/>
              </a:rPr>
              <a:t>Video Presentation Here</a:t>
            </a:r>
            <a:endParaRPr sz="5000" b="1"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20" name="Google Shape;120;p19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9"/>
          <p:cNvSpPr txBox="1"/>
          <p:nvPr/>
        </p:nvSpPr>
        <p:spPr>
          <a:xfrm>
            <a:off x="340500" y="3598619"/>
            <a:ext cx="8376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>
                <a:latin typeface="Rubik"/>
                <a:ea typeface="Rubik"/>
                <a:cs typeface="Rubik"/>
                <a:sym typeface="Rubik"/>
                <a:hlinkClick r:id="rId5"/>
              </a:rPr>
              <a:t>https://drive.google.com/file/d/1Q5r06amkF1qs_qZtj7fkJm_YLMGonKIC/view?usp=share_link</a:t>
            </a:r>
            <a:endParaRPr dirty="0"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5"/>
          <p:cNvPicPr preferRelativeResize="0"/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5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rgbClr val="019FAB">
              <a:alpha val="48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6" name="Google Shape;76;p15"/>
          <p:cNvSpPr/>
          <p:nvPr/>
        </p:nvSpPr>
        <p:spPr>
          <a:xfrm>
            <a:off x="82355" y="159391"/>
            <a:ext cx="1343416" cy="1848900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Rubik Medium"/>
              <a:ea typeface="Rubik Medium"/>
              <a:cs typeface="Rubik Medium"/>
              <a:sym typeface="Rubik Medium"/>
            </a:endParaRPr>
          </a:p>
        </p:txBody>
      </p:sp>
      <p:sp>
        <p:nvSpPr>
          <p:cNvPr id="77" name="Google Shape;77;p15"/>
          <p:cNvSpPr txBox="1"/>
          <p:nvPr/>
        </p:nvSpPr>
        <p:spPr>
          <a:xfrm>
            <a:off x="1628262" y="172825"/>
            <a:ext cx="2891271" cy="1107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latin typeface="Rubik SemiBold"/>
                <a:ea typeface="Rubik SemiBold"/>
                <a:cs typeface="Rubik SemiBold"/>
                <a:sym typeface="Rubik SemiBold"/>
              </a:rPr>
              <a:t>Muh Sanvi Fahrudin</a:t>
            </a:r>
            <a:endParaRPr sz="3000" dirty="0">
              <a:latin typeface="Rubik SemiBold"/>
              <a:ea typeface="Rubik SemiBold"/>
              <a:cs typeface="Rubik SemiBold"/>
              <a:sym typeface="Rubik SemiBold"/>
            </a:endParaRPr>
          </a:p>
        </p:txBody>
      </p:sp>
      <p:sp>
        <p:nvSpPr>
          <p:cNvPr id="79" name="Google Shape;79;p15"/>
          <p:cNvSpPr txBox="1"/>
          <p:nvPr/>
        </p:nvSpPr>
        <p:spPr>
          <a:xfrm>
            <a:off x="4867250" y="959175"/>
            <a:ext cx="35046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latin typeface="Rubik SemiBold"/>
                <a:ea typeface="Rubik SemiBold"/>
                <a:cs typeface="Rubik SemiBold"/>
                <a:sym typeface="Rubik SemiBold"/>
              </a:rPr>
              <a:t>Job Experience</a:t>
            </a:r>
            <a:endParaRPr sz="2000" dirty="0">
              <a:latin typeface="Rubik SemiBold"/>
              <a:ea typeface="Rubik SemiBold"/>
              <a:cs typeface="Rubik SemiBold"/>
              <a:sym typeface="Rubik SemiBold"/>
            </a:endParaRPr>
          </a:p>
        </p:txBody>
      </p:sp>
      <p:sp>
        <p:nvSpPr>
          <p:cNvPr id="80" name="Google Shape;80;p15"/>
          <p:cNvSpPr/>
          <p:nvPr/>
        </p:nvSpPr>
        <p:spPr>
          <a:xfrm>
            <a:off x="5095575" y="1848125"/>
            <a:ext cx="28500" cy="991800"/>
          </a:xfrm>
          <a:prstGeom prst="rect">
            <a:avLst/>
          </a:prstGeom>
          <a:solidFill>
            <a:schemeClr val="accent5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15"/>
          <p:cNvSpPr/>
          <p:nvPr/>
        </p:nvSpPr>
        <p:spPr>
          <a:xfrm>
            <a:off x="5095575" y="2981600"/>
            <a:ext cx="28500" cy="991800"/>
          </a:xfrm>
          <a:prstGeom prst="rect">
            <a:avLst/>
          </a:prstGeom>
          <a:solidFill>
            <a:schemeClr val="accent5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5"/>
          <p:cNvSpPr/>
          <p:nvPr/>
        </p:nvSpPr>
        <p:spPr>
          <a:xfrm>
            <a:off x="5000625" y="1716050"/>
            <a:ext cx="218400" cy="218400"/>
          </a:xfrm>
          <a:prstGeom prst="ellipse">
            <a:avLst/>
          </a:pr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15"/>
          <p:cNvSpPr/>
          <p:nvPr/>
        </p:nvSpPr>
        <p:spPr>
          <a:xfrm>
            <a:off x="5000625" y="2800350"/>
            <a:ext cx="218400" cy="218400"/>
          </a:xfrm>
          <a:prstGeom prst="ellipse">
            <a:avLst/>
          </a:pr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15"/>
          <p:cNvSpPr/>
          <p:nvPr/>
        </p:nvSpPr>
        <p:spPr>
          <a:xfrm>
            <a:off x="5000625" y="3952875"/>
            <a:ext cx="218400" cy="218400"/>
          </a:xfrm>
          <a:prstGeom prst="ellipse">
            <a:avLst/>
          </a:pr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15"/>
          <p:cNvSpPr txBox="1"/>
          <p:nvPr/>
        </p:nvSpPr>
        <p:spPr>
          <a:xfrm>
            <a:off x="5294775" y="1625150"/>
            <a:ext cx="3740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ubik"/>
                <a:ea typeface="Rubik"/>
                <a:cs typeface="Rubik"/>
                <a:sym typeface="Rubik"/>
              </a:rPr>
              <a:t>Contract  (Des 2021 – Feb 2023)</a:t>
            </a:r>
            <a:endParaRPr dirty="0"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86" name="Google Shape;86;p15"/>
          <p:cNvSpPr txBox="1"/>
          <p:nvPr/>
        </p:nvSpPr>
        <p:spPr>
          <a:xfrm>
            <a:off x="5294775" y="2709450"/>
            <a:ext cx="3740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ubik"/>
                <a:ea typeface="Rubik"/>
                <a:cs typeface="Rubik"/>
                <a:sym typeface="Rubik"/>
              </a:rPr>
              <a:t>Virtual internship (Jan 2023)</a:t>
            </a:r>
            <a:endParaRPr dirty="0"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87" name="Google Shape;87;p15"/>
          <p:cNvSpPr txBox="1"/>
          <p:nvPr/>
        </p:nvSpPr>
        <p:spPr>
          <a:xfrm>
            <a:off x="5294775" y="3861975"/>
            <a:ext cx="3740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>
                <a:latin typeface="Rubik"/>
                <a:ea typeface="Rubik"/>
                <a:cs typeface="Rubik"/>
                <a:sym typeface="Rubik"/>
              </a:rPr>
              <a:t>Virtual internship (Mar 2023)</a:t>
            </a:r>
          </a:p>
        </p:txBody>
      </p:sp>
      <p:sp>
        <p:nvSpPr>
          <p:cNvPr id="89" name="Google Shape;89;p15"/>
          <p:cNvSpPr txBox="1"/>
          <p:nvPr/>
        </p:nvSpPr>
        <p:spPr>
          <a:xfrm>
            <a:off x="0" y="2190916"/>
            <a:ext cx="4572000" cy="2769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Rubik"/>
                <a:ea typeface="Rubik"/>
                <a:cs typeface="Rubik"/>
                <a:sym typeface="Rubik"/>
              </a:rPr>
              <a:t>As a recent graduate from a data engineering bootcamp, I have gained a strong understanding of essential data engineering tools such as Airflow, Python, PostgreSQL, Hadoop, ETL processes, Spark, Machine Learning, Kafka streaming data, BI tools, Docker, </a:t>
            </a:r>
            <a:r>
              <a:rPr lang="en-US" sz="1200">
                <a:latin typeface="Rubik"/>
                <a:ea typeface="Rubik"/>
                <a:cs typeface="Rubik"/>
                <a:sym typeface="Rubik"/>
              </a:rPr>
              <a:t>Github </a:t>
            </a:r>
            <a:r>
              <a:rPr lang="en-US" sz="1200" dirty="0">
                <a:latin typeface="Rubik"/>
                <a:ea typeface="Rubik"/>
                <a:cs typeface="Rubik"/>
                <a:sym typeface="Rubik"/>
              </a:rPr>
              <a:t>and data warehousing. Although I lack professional experience in the field, I have a solid educational foundation and have completed a one-month internship as a data engineer at a Bank. My academic background includes a degree in physics, which has given me a deep understanding of mathematical concepts and data analysis. I also have one year of experience working in quality control at an automotive company, where I honed my attention to detail and analytical skills. </a:t>
            </a:r>
            <a:endParaRPr sz="1200" dirty="0"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1DEE896-0AD1-0A7E-D8D0-7F7CBBAE0C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8105" y="1989349"/>
            <a:ext cx="1017489" cy="720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BFAF0A0-14CC-3707-AEBA-901DB3CC0941}"/>
              </a:ext>
            </a:extLst>
          </p:cNvPr>
          <p:cNvSpPr txBox="1"/>
          <p:nvPr/>
        </p:nvSpPr>
        <p:spPr>
          <a:xfrm>
            <a:off x="6550702" y="2098623"/>
            <a:ext cx="25042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Quality Control in Automotive</a:t>
            </a:r>
          </a:p>
          <a:p>
            <a:r>
              <a:rPr lang="en-US" dirty="0"/>
              <a:t>Manufacture Company</a:t>
            </a:r>
            <a:endParaRPr lang="en-ID" dirty="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CB4A9ADF-6F7C-31D3-B321-F77C8CA6CD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8105" y="3048472"/>
            <a:ext cx="1092975" cy="732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6D268E7-08AC-BBCC-324E-A55636F6A214}"/>
              </a:ext>
            </a:extLst>
          </p:cNvPr>
          <p:cNvSpPr txBox="1"/>
          <p:nvPr/>
        </p:nvSpPr>
        <p:spPr>
          <a:xfrm>
            <a:off x="6550702" y="3242535"/>
            <a:ext cx="13292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Engineer</a:t>
            </a:r>
          </a:p>
        </p:txBody>
      </p:sp>
      <p:pic>
        <p:nvPicPr>
          <p:cNvPr id="2054" name="Picture 6">
            <a:hlinkClick r:id="rId8"/>
            <a:extLst>
              <a:ext uri="{FF2B5EF4-FFF2-40B4-BE49-F238E27FC236}">
                <a16:creationId xmlns:a16="http://schemas.microsoft.com/office/drawing/2014/main" id="{BBB9957E-B75A-950E-86DD-97F26723BE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8000" b="97778" l="893" r="100000">
                        <a14:foregroundMark x1="14286" y1="24000" x2="12946" y2="68444"/>
                        <a14:foregroundMark x1="14286" y1="45333" x2="92857" y2="49778"/>
                        <a14:foregroundMark x1="52232" y1="47111" x2="49107" y2="8444"/>
                        <a14:foregroundMark x1="53125" y1="47556" x2="52232" y2="91556"/>
                        <a14:foregroundMark x1="27679" y1="23111" x2="49554" y2="44444"/>
                        <a14:foregroundMark x1="26786" y1="40000" x2="50893" y2="64000"/>
                        <a14:foregroundMark x1="25446" y1="57778" x2="54018" y2="81778"/>
                        <a14:foregroundMark x1="40179" y1="64444" x2="58929" y2="90222"/>
                        <a14:foregroundMark x1="43304" y1="88889" x2="65179" y2="91111"/>
                        <a14:foregroundMark x1="63393" y1="82222" x2="87946" y2="53333"/>
                        <a14:foregroundMark x1="88393" y1="67556" x2="83036" y2="33778"/>
                        <a14:foregroundMark x1="74107" y1="50667" x2="53125" y2="84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262" y="1243423"/>
            <a:ext cx="414851" cy="416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7D34336-41DE-8A22-3D9F-642B57237C89}"/>
              </a:ext>
            </a:extLst>
          </p:cNvPr>
          <p:cNvSpPr txBox="1"/>
          <p:nvPr/>
        </p:nvSpPr>
        <p:spPr>
          <a:xfrm>
            <a:off x="2071668" y="1297885"/>
            <a:ext cx="19242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Muh Sanvi Fahrudin</a:t>
            </a:r>
            <a:endParaRPr lang="en-ID" dirty="0">
              <a:solidFill>
                <a:schemeClr val="tx1"/>
              </a:solidFill>
            </a:endParaRPr>
          </a:p>
        </p:txBody>
      </p:sp>
      <p:pic>
        <p:nvPicPr>
          <p:cNvPr id="2056" name="Picture 8">
            <a:hlinkClick r:id="rId11"/>
            <a:extLst>
              <a:ext uri="{FF2B5EF4-FFF2-40B4-BE49-F238E27FC236}">
                <a16:creationId xmlns:a16="http://schemas.microsoft.com/office/drawing/2014/main" id="{DDD3654F-6AA5-A2D7-9D19-E9162EE07C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4889" b="96000" l="1778" r="97778">
                        <a14:foregroundMark x1="32444" y1="19556" x2="43556" y2="96000"/>
                        <a14:foregroundMark x1="5333" y1="43556" x2="93778" y2="48444"/>
                        <a14:foregroundMark x1="27111" y1="59111" x2="89333" y2="65778"/>
                        <a14:foregroundMark x1="16889" y1="74222" x2="74222" y2="55111"/>
                        <a14:foregroundMark x1="45333" y1="77778" x2="53778" y2="45778"/>
                        <a14:foregroundMark x1="70222" y1="77333" x2="71556" y2="42667"/>
                        <a14:foregroundMark x1="38222" y1="12889" x2="48000" y2="4889"/>
                        <a14:foregroundMark x1="92444" y1="46667" x2="98222" y2="48000"/>
                        <a14:foregroundMark x1="9333" y1="47111" x2="1778" y2="462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7980" y="1736139"/>
            <a:ext cx="362484" cy="362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4B82D4E-FD08-7528-60F2-D6F093CB3B76}"/>
              </a:ext>
            </a:extLst>
          </p:cNvPr>
          <p:cNvSpPr txBox="1"/>
          <p:nvPr/>
        </p:nvSpPr>
        <p:spPr>
          <a:xfrm>
            <a:off x="2046980" y="1771633"/>
            <a:ext cx="19242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Muh Sanvi Fahrudin</a:t>
            </a:r>
            <a:endParaRPr lang="en-ID" dirty="0">
              <a:solidFill>
                <a:schemeClr val="tx1"/>
              </a:solidFill>
            </a:endParaRP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33BA4A3A-0C44-6ED2-486B-28E1174490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4775" y="4264556"/>
            <a:ext cx="1158113" cy="565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BCDE995-F94B-0A99-B843-BB660F57F5C2}"/>
              </a:ext>
            </a:extLst>
          </p:cNvPr>
          <p:cNvSpPr txBox="1"/>
          <p:nvPr/>
        </p:nvSpPr>
        <p:spPr>
          <a:xfrm>
            <a:off x="6550702" y="4419949"/>
            <a:ext cx="15103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Big Data Analyst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9FAB"/>
        </a:solidFill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20"/>
          <p:cNvPicPr preferRelativeResize="0"/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895425" y="4262625"/>
            <a:ext cx="1399901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0"/>
          <p:cNvSpPr txBox="1"/>
          <p:nvPr/>
        </p:nvSpPr>
        <p:spPr>
          <a:xfrm>
            <a:off x="2376000" y="1939850"/>
            <a:ext cx="4392000" cy="8772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 b="1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Thank You</a:t>
            </a:r>
            <a:endParaRPr sz="2000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29" name="Google Shape;129;p20"/>
          <p:cNvSpPr txBox="1"/>
          <p:nvPr/>
        </p:nvSpPr>
        <p:spPr>
          <a:xfrm>
            <a:off x="4314750" y="4248575"/>
            <a:ext cx="4578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Rubik SemiBold"/>
                <a:ea typeface="Rubik SemiBold"/>
                <a:cs typeface="Rubik SemiBold"/>
                <a:sym typeface="Rubik SemiBold"/>
              </a:rPr>
              <a:t>X</a:t>
            </a:r>
            <a:endParaRPr sz="3000">
              <a:solidFill>
                <a:schemeClr val="lt1"/>
              </a:solidFill>
              <a:latin typeface="Rubik SemiBold"/>
              <a:ea typeface="Rubik SemiBold"/>
              <a:cs typeface="Rubik SemiBold"/>
              <a:sym typeface="Rubik SemiBold"/>
            </a:endParaRPr>
          </a:p>
        </p:txBody>
      </p:sp>
      <p:sp>
        <p:nvSpPr>
          <p:cNvPr id="130" name="Google Shape;130;p20"/>
          <p:cNvSpPr/>
          <p:nvPr/>
        </p:nvSpPr>
        <p:spPr>
          <a:xfrm>
            <a:off x="4871775" y="4301225"/>
            <a:ext cx="1538100" cy="5412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ubik Medium"/>
                <a:ea typeface="Rubik Medium"/>
                <a:cs typeface="Rubik Medium"/>
                <a:sym typeface="Rubik Medium"/>
              </a:rPr>
              <a:t>Logo Company</a:t>
            </a:r>
            <a:endParaRPr>
              <a:solidFill>
                <a:schemeClr val="lt1"/>
              </a:solidFill>
              <a:latin typeface="Rubik Medium"/>
              <a:ea typeface="Rubik Medium"/>
              <a:cs typeface="Rubik Medium"/>
              <a:sym typeface="Rubik Medium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EFFC6FEC-FEB9-1047-2B86-AA0310285D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05" t="39824" r="4113" b="38881"/>
          <a:stretch/>
        </p:blipFill>
        <p:spPr bwMode="auto">
          <a:xfrm>
            <a:off x="4772550" y="4248575"/>
            <a:ext cx="2582657" cy="632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6"/>
          <p:cNvPicPr preferRelativeResize="0"/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6"/>
          <p:cNvSpPr txBox="1"/>
          <p:nvPr/>
        </p:nvSpPr>
        <p:spPr>
          <a:xfrm>
            <a:off x="340500" y="1899838"/>
            <a:ext cx="8463000" cy="954300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6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b="1">
                <a:latin typeface="Rubik"/>
                <a:ea typeface="Rubik"/>
                <a:cs typeface="Rubik"/>
                <a:sym typeface="Rubik"/>
              </a:rPr>
              <a:t>Case Study</a:t>
            </a:r>
            <a:endParaRPr sz="5000" b="1"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96" name="Google Shape;96;p16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6"/>
          <p:cNvPicPr preferRelativeResize="0"/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6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A891F3B-CA44-5AB0-F227-DE5B8EA94E88}"/>
              </a:ext>
            </a:extLst>
          </p:cNvPr>
          <p:cNvSpPr txBox="1"/>
          <p:nvPr/>
        </p:nvSpPr>
        <p:spPr>
          <a:xfrm>
            <a:off x="401098" y="1111627"/>
            <a:ext cx="7828502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600" dirty="0"/>
              <a:t>One of the clients from ID/X Partners engaged in the field e-commerce has a need to create a Data Warehouse that comes from several tables from the source database. This Data Warehouse will later consist of one Fact table and multiple Dimension tables. </a:t>
            </a:r>
          </a:p>
          <a:p>
            <a:pPr algn="just"/>
            <a:endParaRPr lang="en-US" sz="1600" dirty="0"/>
          </a:p>
          <a:p>
            <a:pPr algn="just"/>
            <a:r>
              <a:rPr lang="en-US" sz="1600" dirty="0"/>
              <a:t>As a Data Engineer, there are several tasks that you need to do that is :</a:t>
            </a:r>
          </a:p>
          <a:p>
            <a:pPr algn="just"/>
            <a:endParaRPr lang="en-US" sz="1600" dirty="0"/>
          </a:p>
          <a:p>
            <a:pPr algn="just"/>
            <a:r>
              <a:rPr lang="en-US" sz="1600" dirty="0"/>
              <a:t>1. Perform Import/Restore Database Staging.</a:t>
            </a:r>
          </a:p>
          <a:p>
            <a:pPr marL="266700" indent="-266700" algn="just"/>
            <a:r>
              <a:rPr lang="en-US" sz="1600" dirty="0"/>
              <a:t>2. Create a Database named </a:t>
            </a:r>
            <a:r>
              <a:rPr lang="en-US" sz="1600" dirty="0" err="1"/>
              <a:t>DWH_Project</a:t>
            </a:r>
            <a:r>
              <a:rPr lang="en-US" sz="1600" dirty="0"/>
              <a:t>, as well create Fact and Dimension   Tables from existing tables in staging database.</a:t>
            </a:r>
          </a:p>
          <a:p>
            <a:pPr marL="266700" indent="-266700" algn="just"/>
            <a:r>
              <a:rPr lang="en-US" sz="1600" dirty="0"/>
              <a:t>3. Create an ETL Job in the </a:t>
            </a:r>
            <a:r>
              <a:rPr lang="en-US" sz="1600" dirty="0" err="1"/>
              <a:t>talend</a:t>
            </a:r>
            <a:r>
              <a:rPr lang="en-US" sz="1600" dirty="0"/>
              <a:t> application to move data from Staging to Data Warehouse. Especially for Tables </a:t>
            </a:r>
            <a:r>
              <a:rPr lang="en-US" sz="1600" dirty="0" err="1"/>
              <a:t>DimCustomer</a:t>
            </a:r>
            <a:r>
              <a:rPr lang="en-US" sz="1600" dirty="0"/>
              <a:t>, perform data transformation by changing data from the FirstName and </a:t>
            </a:r>
            <a:r>
              <a:rPr lang="en-US" sz="1600" dirty="0" err="1"/>
              <a:t>LastName</a:t>
            </a:r>
            <a:r>
              <a:rPr lang="en-US" sz="1600" dirty="0"/>
              <a:t> columns to capital letters all, then concatenate the two columns into one column named </a:t>
            </a:r>
            <a:r>
              <a:rPr lang="en-US" sz="1600" dirty="0" err="1"/>
              <a:t>CustomerName</a:t>
            </a:r>
            <a:r>
              <a:rPr lang="en-US" sz="1600" dirty="0"/>
              <a:t>. </a:t>
            </a:r>
          </a:p>
          <a:p>
            <a:pPr marL="266700" indent="-266700" algn="just"/>
            <a:r>
              <a:rPr lang="en-US" sz="1600" dirty="0"/>
              <a:t>4. Create a Store Procedure (SP) to display summary sales order based on delivery status.</a:t>
            </a:r>
            <a:endParaRPr lang="en-ID" sz="1600" dirty="0"/>
          </a:p>
        </p:txBody>
      </p:sp>
    </p:spTree>
    <p:extLst>
      <p:ext uri="{BB962C8B-B14F-4D97-AF65-F5344CB8AC3E}">
        <p14:creationId xmlns:p14="http://schemas.microsoft.com/office/powerpoint/2010/main" val="28606732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7"/>
          <p:cNvPicPr preferRelativeResize="0"/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7"/>
          <p:cNvSpPr txBox="1"/>
          <p:nvPr/>
        </p:nvSpPr>
        <p:spPr>
          <a:xfrm>
            <a:off x="340500" y="1899838"/>
            <a:ext cx="8463000" cy="954300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6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b="1">
                <a:latin typeface="Rubik"/>
                <a:ea typeface="Rubik"/>
                <a:cs typeface="Rubik"/>
                <a:sym typeface="Rubik"/>
              </a:rPr>
              <a:t>Insert Your Result Here</a:t>
            </a:r>
            <a:endParaRPr sz="5000" b="1"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04" name="Google Shape;104;p17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7"/>
          <p:cNvPicPr preferRelativeResize="0"/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7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3FC797-E5C1-CB27-3030-7568563C73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799756"/>
            <a:ext cx="8520600" cy="572700"/>
          </a:xfrm>
        </p:spPr>
        <p:txBody>
          <a:bodyPr>
            <a:normAutofit fontScale="90000"/>
          </a:bodyPr>
          <a:lstStyle/>
          <a:p>
            <a:r>
              <a:rPr lang="en-US" sz="2800" dirty="0"/>
              <a:t>1) Perform Import/Restore Database Staging.</a:t>
            </a:r>
            <a:endParaRPr lang="en-ID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75A9F82-AE1B-694F-1712-20AA3BE694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6764" y="1372456"/>
            <a:ext cx="6650472" cy="3740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623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7"/>
          <p:cNvPicPr preferRelativeResize="0"/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7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3FC797-E5C1-CB27-3030-7568563C73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799756"/>
            <a:ext cx="8520600" cy="572700"/>
          </a:xfrm>
        </p:spPr>
        <p:txBody>
          <a:bodyPr>
            <a:normAutofit fontScale="90000"/>
          </a:bodyPr>
          <a:lstStyle/>
          <a:p>
            <a:r>
              <a:rPr lang="en-US" sz="2800" dirty="0"/>
              <a:t>1) Perform Import/Restore Database Staging.</a:t>
            </a:r>
            <a:endParaRPr lang="en-ID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D327C7-BF45-A194-A2E0-75A99F34CA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3305" y="1445287"/>
            <a:ext cx="3092329" cy="173943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AB1ACAF-E467-7CCF-85D8-9E65D06197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0" y="1445286"/>
            <a:ext cx="3092329" cy="173943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EBF229B-9376-261B-912E-A90755F887A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3305" y="3294394"/>
            <a:ext cx="3092329" cy="173943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5E7B07F-2C36-32CE-88EF-160800B5975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2000" y="3294393"/>
            <a:ext cx="3092330" cy="173943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6D7934E-CC88-9564-2897-B1F19BECFF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61" y="698476"/>
            <a:ext cx="7728252" cy="434714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5C3262B-BD47-5807-CC56-7B9D3D567D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9540" y="966631"/>
            <a:ext cx="7125694" cy="400820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664BA56-736D-4D8B-98F4-C14C120196E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99207" y="991557"/>
            <a:ext cx="6526027" cy="367089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75A9F82-AE1B-694F-1712-20AA3BE6944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41098" y="1006040"/>
            <a:ext cx="6933741" cy="3900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660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7"/>
          <p:cNvPicPr preferRelativeResize="0"/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7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3FC797-E5C1-CB27-3030-7568563C73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633849"/>
            <a:ext cx="8520600" cy="572700"/>
          </a:xfrm>
        </p:spPr>
        <p:txBody>
          <a:bodyPr>
            <a:normAutofit fontScale="90000"/>
          </a:bodyPr>
          <a:lstStyle/>
          <a:p>
            <a:r>
              <a:rPr lang="en-US" sz="2200" dirty="0"/>
              <a:t>2) Create a Database named </a:t>
            </a:r>
            <a:r>
              <a:rPr lang="en-US" sz="2200" dirty="0" err="1"/>
              <a:t>DWH_Project</a:t>
            </a:r>
            <a:r>
              <a:rPr lang="en-US" sz="2200" dirty="0"/>
              <a:t>, as well create Fact and Dimension   Tables from existing tables in staging database</a:t>
            </a:r>
            <a:br>
              <a:rPr lang="en-US" sz="2800" dirty="0"/>
            </a:br>
            <a:br>
              <a:rPr lang="en-US" sz="2800" dirty="0"/>
            </a:br>
            <a:endParaRPr lang="en-ID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4271370-90DA-A566-2830-867CCE5074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8559" y="1338303"/>
            <a:ext cx="6654658" cy="3743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629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7"/>
          <p:cNvPicPr preferRelativeResize="0"/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7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3FC797-E5C1-CB27-3030-7568563C73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633849"/>
            <a:ext cx="8520600" cy="572700"/>
          </a:xfrm>
        </p:spPr>
        <p:txBody>
          <a:bodyPr>
            <a:normAutofit fontScale="90000"/>
          </a:bodyPr>
          <a:lstStyle/>
          <a:p>
            <a:r>
              <a:rPr lang="en-US" sz="2200" dirty="0"/>
              <a:t>2) Create a Database named </a:t>
            </a:r>
            <a:r>
              <a:rPr lang="en-US" sz="2200" dirty="0" err="1"/>
              <a:t>DWH_Project</a:t>
            </a:r>
            <a:r>
              <a:rPr lang="en-US" sz="2200" dirty="0"/>
              <a:t>, as well create Fact and Dimension   Tables from existing tables in staging database</a:t>
            </a:r>
            <a:br>
              <a:rPr lang="en-US" sz="2800" dirty="0"/>
            </a:br>
            <a:br>
              <a:rPr lang="en-US" sz="2800" dirty="0"/>
            </a:br>
            <a:endParaRPr lang="en-ID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ACB928-5F1B-D450-02E1-F087AD9E4C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998" y="1329268"/>
            <a:ext cx="3179747" cy="178860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E540F0C-70FA-675D-03A0-A2FDF95C61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37804" y="1360774"/>
            <a:ext cx="3179747" cy="178860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369E647-A548-697C-DD22-A290050521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56119" y="3240594"/>
            <a:ext cx="3270581" cy="183970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60AFA24-D00F-C47E-7803-E99C08F74C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700" y="1090535"/>
            <a:ext cx="6825796" cy="383950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7C783A3-8274-778E-29EF-601F91CA3F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67173" y="1098964"/>
            <a:ext cx="6825796" cy="383951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A125D4F-2269-B8F5-1A63-D488728A028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20212" y="1008683"/>
            <a:ext cx="7020785" cy="3949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831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317</TotalTime>
  <Words>657</Words>
  <Application>Microsoft Office PowerPoint</Application>
  <PresentationFormat>On-screen Show (16:9)</PresentationFormat>
  <Paragraphs>47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Rubik SemiBold</vt:lpstr>
      <vt:lpstr>Rubik</vt:lpstr>
      <vt:lpstr>Rubik Light</vt:lpstr>
      <vt:lpstr>Rubik Medium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1) Perform Import/Restore Database Staging.</vt:lpstr>
      <vt:lpstr>1) Perform Import/Restore Database Staging.</vt:lpstr>
      <vt:lpstr>2) Create a Database named DWH_Project, as well create Fact and Dimension   Tables from existing tables in staging database  </vt:lpstr>
      <vt:lpstr>2) Create a Database named DWH_Project, as well create Fact and Dimension   Tables from existing tables in staging database  </vt:lpstr>
      <vt:lpstr>2) Create a Database named DWH_Project, as well create Fact and Dimension   Tables from existing tables in staging database  </vt:lpstr>
      <vt:lpstr>2) Create a Database named DWH_Project, as well create Fact and Dimension   Tables from existing tables in staging database  </vt:lpstr>
      <vt:lpstr>3) Create an ETL Job in the talend application to move data from Staging to Data Warehouse  </vt:lpstr>
      <vt:lpstr>3) Create an ETL Job in the talend application to move data from Staging to Data Warehouse  </vt:lpstr>
      <vt:lpstr>3) Create an ETL Job in the talend application to move data from Staging to Data Warehouse  </vt:lpstr>
      <vt:lpstr>3) Create an ETL Job in the talend application to move data from Staging to Data Warehouse  </vt:lpstr>
      <vt:lpstr>4) Create a Store Procedure (SP) to display summary sales order based on delivery status.</vt:lpstr>
      <vt:lpstr>4) Create a Store Procedure (SP) to display summary sales order based on delivery status.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msanvif@gmail.com</cp:lastModifiedBy>
  <cp:revision>12</cp:revision>
  <dcterms:modified xsi:type="dcterms:W3CDTF">2023-05-14T09:11:57Z</dcterms:modified>
</cp:coreProperties>
</file>